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8" r:id="rId3"/>
    <p:sldId id="257" r:id="rId4"/>
    <p:sldId id="259" r:id="rId5"/>
    <p:sldId id="272" r:id="rId6"/>
    <p:sldId id="264" r:id="rId7"/>
    <p:sldId id="261" r:id="rId8"/>
    <p:sldId id="267" r:id="rId9"/>
    <p:sldId id="269" r:id="rId10"/>
    <p:sldId id="270" r:id="rId11"/>
    <p:sldId id="271" r:id="rId12"/>
    <p:sldId id="274" r:id="rId13"/>
    <p:sldId id="275" r:id="rId14"/>
    <p:sldId id="277" r:id="rId15"/>
    <p:sldId id="278" r:id="rId16"/>
    <p:sldId id="279" r:id="rId17"/>
    <p:sldId id="280" r:id="rId18"/>
    <p:sldId id="281" r:id="rId19"/>
    <p:sldId id="282" r:id="rId20"/>
    <p:sldId id="28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1325" autoAdjust="0"/>
  </p:normalViewPr>
  <p:slideViewPr>
    <p:cSldViewPr>
      <p:cViewPr varScale="1">
        <p:scale>
          <a:sx n="29" d="100"/>
          <a:sy n="29" d="100"/>
        </p:scale>
        <p:origin x="-96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FE8C3-947A-40EF-9871-D474DA7DAE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577EF-7348-437D-B957-F0E9D7CD3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69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err="1" smtClean="0">
                <a:latin typeface="Bookman Old Style" pitchFamily="18" charset="0"/>
              </a:rPr>
              <a:t>Профориентационная</a:t>
            </a:r>
            <a:r>
              <a:rPr lang="ru-RU" i="1" dirty="0" smtClean="0">
                <a:latin typeface="Bookman Old Style" pitchFamily="18" charset="0"/>
              </a:rPr>
              <a:t>  работа в МОБУ СОШ с.Ермекеево</a:t>
            </a:r>
            <a:endParaRPr lang="ru-RU" i="1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smtClean="0">
                <a:latin typeface="Candara" pitchFamily="34" charset="0"/>
              </a:rPr>
              <a:t>Подготовила  педагог- психолог:</a:t>
            </a:r>
          </a:p>
          <a:p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Шириазданова</a:t>
            </a:r>
            <a:r>
              <a:rPr lang="ru-RU" i="1" dirty="0" smtClean="0">
                <a:latin typeface="Candara" pitchFamily="34" charset="0"/>
              </a:rPr>
              <a:t> Л.Н</a:t>
            </a:r>
            <a:endParaRPr lang="ru-RU" i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357188" y="890588"/>
            <a:ext cx="8501062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Lucida Sans Unicode" pitchFamily="34" charset="0"/>
              </a:rPr>
              <a:t>Третий этап – профессиональное определение учащихся 10-11 классов. </a:t>
            </a:r>
            <a:br>
              <a:rPr lang="ru-RU" sz="2800" b="1" dirty="0">
                <a:latin typeface="Lucida Sans Unicode" pitchFamily="34" charset="0"/>
              </a:rPr>
            </a:br>
            <a:r>
              <a:rPr lang="ru-RU" sz="2800" dirty="0">
                <a:latin typeface="Lucida Sans Unicode" pitchFamily="34" charset="0"/>
              </a:rPr>
              <a:t>Его цель – подготовить выпускников школы к адекватному выбору профессии, карьеры, жизненного пути с учетом способностей, состояния здоровья и потребностей на рынке труда. </a:t>
            </a:r>
            <a:br>
              <a:rPr lang="ru-RU" sz="2800" dirty="0">
                <a:latin typeface="Lucida Sans Unicode" pitchFamily="34" charset="0"/>
              </a:rPr>
            </a:br>
            <a:r>
              <a:rPr lang="ru-RU" sz="2400" dirty="0">
                <a:latin typeface="Lucida Sans Unicode" pitchFamily="34" charset="0"/>
              </a:rPr>
              <a:t/>
            </a:r>
            <a:br>
              <a:rPr lang="ru-RU" sz="2400" dirty="0">
                <a:latin typeface="Lucida Sans Unicode" pitchFamily="34" charset="0"/>
              </a:rPr>
            </a:br>
            <a:r>
              <a:rPr lang="ru-RU" sz="2400" dirty="0">
                <a:latin typeface="Lucida Sans Unicode" pitchFamily="34" charset="0"/>
              </a:rPr>
              <a:t/>
            </a:r>
            <a:br>
              <a:rPr lang="ru-RU" sz="2400" dirty="0">
                <a:latin typeface="Lucida Sans Unicode" pitchFamily="34" charset="0"/>
              </a:rPr>
            </a:br>
            <a:endParaRPr lang="ru-RU" sz="2400" dirty="0">
              <a:latin typeface="Lucida Sans Unicode" pitchFamily="34" charset="0"/>
            </a:endParaRPr>
          </a:p>
        </p:txBody>
      </p:sp>
      <p:pic>
        <p:nvPicPr>
          <p:cNvPr id="6" name="Рисунок 5" descr="F:\фото Л.Н\DSCF28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0" y="4173537"/>
            <a:ext cx="2989580" cy="2242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108_FUJI\DSCF84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240" y="4173537"/>
            <a:ext cx="2952329" cy="2242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109_FUJI\DSCF97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69" y="4173537"/>
            <a:ext cx="3033395" cy="2217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428625" y="285750"/>
            <a:ext cx="8429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Lucida Sans Unicode" pitchFamily="34" charset="0"/>
              </a:rPr>
              <a:t>Ключевую позицию в организации работы по профориентации занимает </a:t>
            </a:r>
            <a:r>
              <a:rPr lang="ru-RU" sz="2800" b="1">
                <a:latin typeface="Lucida Sans Unicode" pitchFamily="34" charset="0"/>
              </a:rPr>
              <a:t>психологическое сопровождение </a:t>
            </a:r>
            <a:r>
              <a:rPr lang="ru-RU" sz="2800">
                <a:latin typeface="Lucida Sans Unicode" pitchFamily="34" charset="0"/>
              </a:rPr>
              <a:t>ученика с учетом его индивидуальных особенностей на протяжении всего периода обучения в образовательном учреждении. Это позволяет подготовить учащегося к осознанному выбору будущей профессии. </a:t>
            </a:r>
            <a:br>
              <a:rPr lang="ru-RU" sz="2800">
                <a:latin typeface="Lucida Sans Unicode" pitchFamily="34" charset="0"/>
              </a:rPr>
            </a:br>
            <a:endParaRPr lang="ru-RU" sz="2800">
              <a:latin typeface="Lucida Sans Unicode" pitchFamily="34" charset="0"/>
            </a:endParaRPr>
          </a:p>
        </p:txBody>
      </p:sp>
      <p:pic>
        <p:nvPicPr>
          <p:cNvPr id="5" name="Рисунок 4" descr="F:\109_FUJI\DSCF98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3" y="3902868"/>
            <a:ext cx="3221990" cy="24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Мама папа я-счастливая семья\DSC0165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383" y="3971572"/>
            <a:ext cx="2704817" cy="237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109_FUJI\DSCF98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971572"/>
            <a:ext cx="277180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Основные направления  </a:t>
            </a:r>
            <a:r>
              <a:rPr lang="ru-RU" sz="2800" dirty="0" err="1" smtClean="0"/>
              <a:t>профориентационной</a:t>
            </a:r>
            <a:r>
              <a:rPr lang="ru-RU" sz="2800" dirty="0" smtClean="0"/>
              <a:t> работы в  школе: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ru-RU" dirty="0"/>
              <a:t>-проведение информационно-просветительской работы;</a:t>
            </a:r>
          </a:p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ru-RU" dirty="0"/>
              <a:t>-изучение склонностей учащихся и их профессиональных потребностей;</a:t>
            </a:r>
          </a:p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ru-RU" dirty="0"/>
              <a:t>-проведение индивидуальных консультаций;</a:t>
            </a:r>
          </a:p>
          <a:p>
            <a:r>
              <a:rPr lang="ru-RU" dirty="0"/>
              <a:t> 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29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sz="1600" i="1" dirty="0" smtClean="0">
                <a:latin typeface="Cambria" pitchFamily="18" charset="0"/>
              </a:rPr>
              <a:t>Правильный </a:t>
            </a:r>
            <a:r>
              <a:rPr lang="ru-RU" sz="1600" i="1" dirty="0">
                <a:latin typeface="Cambria" pitchFamily="18" charset="0"/>
              </a:rPr>
              <a:t>выбор профессии позволяет реализовать свой творческий потенциал, избежать разочарования, оградить себя и свою семью от нищеты и неуверенности в завтрашнем </a:t>
            </a:r>
            <a:r>
              <a:rPr lang="ru-RU" sz="1600" i="1" dirty="0" smtClean="0">
                <a:latin typeface="Cambria" pitchFamily="18" charset="0"/>
              </a:rPr>
              <a:t>дне". </a:t>
            </a:r>
            <a:r>
              <a:rPr lang="en-US" sz="1600" i="1" dirty="0">
                <a:latin typeface="Cambria" pitchFamily="18" charset="0"/>
              </a:rPr>
              <a:t> </a:t>
            </a:r>
            <a:r>
              <a:rPr lang="en-US" sz="1600" i="1" dirty="0" smtClean="0">
                <a:latin typeface="Cambria" pitchFamily="18" charset="0"/>
              </a:rPr>
              <a:t>                                                                                                     </a:t>
            </a:r>
            <a:r>
              <a:rPr lang="ru-RU" sz="1600" i="1" dirty="0" smtClean="0">
                <a:latin typeface="Cambria" pitchFamily="18" charset="0"/>
              </a:rPr>
              <a:t>В. Гюго.</a:t>
            </a:r>
            <a:endParaRPr lang="en-US" sz="1600" i="1" dirty="0" smtClean="0">
              <a:latin typeface="Cambria" pitchFamily="18" charset="0"/>
            </a:endParaRPr>
          </a:p>
          <a:p>
            <a:pPr marL="109728" indent="0">
              <a:buNone/>
            </a:pPr>
            <a:endParaRPr lang="en-US" sz="1600" i="1" dirty="0">
              <a:latin typeface="Cambria" pitchFamily="18" charset="0"/>
            </a:endParaRPr>
          </a:p>
          <a:p>
            <a:pPr marL="109728" indent="0">
              <a:buNone/>
            </a:pPr>
            <a:endParaRPr lang="ru-RU" sz="1600" i="1" dirty="0">
              <a:latin typeface="Cambr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5760" lvl="0" indent="-256032">
              <a:spcBef>
                <a:spcPts val="400"/>
              </a:spcBef>
            </a:pPr>
            <a:r>
              <a:rPr lang="ru-RU" sz="27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Проведение </a:t>
            </a:r>
            <a:r>
              <a:rPr lang="ru-RU" sz="27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>информационно-просветительской </a:t>
            </a:r>
            <a:r>
              <a:rPr lang="ru-RU" sz="2700" b="0" dirty="0" smtClean="0">
                <a:solidFill>
                  <a:prstClr val="black"/>
                </a:solidFill>
                <a:effectLst/>
                <a:ea typeface="+mn-ea"/>
                <a:cs typeface="+mn-cs"/>
              </a:rPr>
              <a:t>работы</a:t>
            </a:r>
            <a:endParaRPr lang="ru-RU" sz="2700" b="0" dirty="0">
              <a:solidFill>
                <a:prstClr val="black"/>
              </a:solidFill>
              <a:effectLst/>
              <a:ea typeface="+mn-ea"/>
              <a:cs typeface="+mn-cs"/>
            </a:endParaRPr>
          </a:p>
        </p:txBody>
      </p:sp>
      <p:pic>
        <p:nvPicPr>
          <p:cNvPr id="4" name="Рисунок 3" descr="F:\фото\DSCF35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3410585" cy="255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57187"/>
            <a:ext cx="27876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F:\SDC151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0" y="2186785"/>
            <a:ext cx="2902585" cy="21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DSCF118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86" y="4348039"/>
            <a:ext cx="2768494" cy="2229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64904"/>
            <a:ext cx="2468563" cy="192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Documents and Settings\User\Рабочий стол\фотоаппарат\101MSDCF\DSC012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485981"/>
            <a:ext cx="2468563" cy="195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234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marL="365760" lvl="0" indent="-256032" algn="r">
              <a:spcBef>
                <a:spcPts val="400"/>
              </a:spcBef>
            </a:pPr>
            <a:r>
              <a:rPr lang="ru-RU" sz="2800" i="1" dirty="0" smtClean="0">
                <a:effectLst/>
                <a:latin typeface="Calibri" pitchFamily="34" charset="0"/>
                <a:ea typeface="Cambria Math" pitchFamily="18" charset="0"/>
                <a:cs typeface="Calibri" pitchFamily="34" charset="0"/>
              </a:rPr>
              <a:t/>
            </a:r>
            <a:br>
              <a:rPr lang="ru-RU" sz="2800" i="1" dirty="0" smtClean="0">
                <a:effectLst/>
                <a:latin typeface="Calibri" pitchFamily="34" charset="0"/>
                <a:ea typeface="Cambria Math" pitchFamily="18" charset="0"/>
                <a:cs typeface="Calibri" pitchFamily="34" charset="0"/>
              </a:rPr>
            </a:br>
            <a:r>
              <a:rPr lang="ru-RU" sz="2800" i="1" dirty="0" smtClean="0">
                <a:effectLst/>
                <a:latin typeface="Calibri" pitchFamily="34" charset="0"/>
                <a:ea typeface="Cambria Math" pitchFamily="18" charset="0"/>
                <a:cs typeface="Calibri" pitchFamily="34" charset="0"/>
              </a:rPr>
              <a:t>Не </a:t>
            </a:r>
            <a:r>
              <a:rPr lang="ru-RU" sz="2800" i="1" dirty="0">
                <a:effectLst/>
                <a:latin typeface="Calibri" pitchFamily="34" charset="0"/>
                <a:ea typeface="Cambria Math" pitchFamily="18" charset="0"/>
                <a:cs typeface="Calibri" pitchFamily="34" charset="0"/>
              </a:rPr>
              <a:t>профессия выбирает человека, а человек профессию</a:t>
            </a:r>
            <a:r>
              <a:rPr lang="ru-RU" sz="2000" dirty="0">
                <a:effectLst/>
              </a:rPr>
              <a:t>.</a:t>
            </a:r>
            <a:br>
              <a:rPr lang="ru-RU" sz="2000" dirty="0">
                <a:effectLst/>
              </a:rPr>
            </a:br>
            <a:r>
              <a:rPr lang="ru-RU" sz="2000" i="1" dirty="0">
                <a:effectLst/>
              </a:rPr>
              <a:t>(Сократ.)</a:t>
            </a:r>
            <a:r>
              <a:rPr lang="ru-RU" sz="2800" b="0" i="1" dirty="0" smtClean="0">
                <a:solidFill>
                  <a:prstClr val="black"/>
                </a:solidFill>
                <a:effectLst/>
                <a:latin typeface="Cambria" pitchFamily="18" charset="0"/>
                <a:ea typeface="+mn-ea"/>
                <a:cs typeface="+mn-cs"/>
              </a:rPr>
              <a:t>.</a:t>
            </a:r>
            <a:r>
              <a:rPr lang="ru-RU" sz="2800" b="0" i="1" dirty="0">
                <a:solidFill>
                  <a:prstClr val="black"/>
                </a:solidFill>
                <a:effectLst/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800" b="0" i="1" dirty="0">
                <a:solidFill>
                  <a:prstClr val="black"/>
                </a:solidFill>
                <a:effectLst/>
                <a:latin typeface="Cambria" pitchFamily="18" charset="0"/>
                <a:ea typeface="+mn-ea"/>
                <a:cs typeface="+mn-cs"/>
              </a:rPr>
            </a:br>
            <a:endParaRPr lang="ru-RU" sz="2800" i="1" dirty="0"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1"/>
            <a:ext cx="288032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F:\109_FUJI\DSCF95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2994273" cy="209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Новая папка (2)\IMG_20150316_1443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17" y="3573016"/>
            <a:ext cx="2728595" cy="204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108_FUJI\DSCF824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05558"/>
            <a:ext cx="2376264" cy="196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109_FUJI\DSCF98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016"/>
            <a:ext cx="2376264" cy="198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DCIM\101MSDCF\DSC0132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17" y="1713570"/>
            <a:ext cx="2728595" cy="1751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74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r"/>
            <a:r>
              <a:rPr lang="ru-RU" sz="2400" i="1" dirty="0" smtClean="0">
                <a:effectLst/>
                <a:latin typeface="Cambria" pitchFamily="18" charset="0"/>
              </a:rPr>
              <a:t/>
            </a:r>
            <a:br>
              <a:rPr lang="ru-RU" sz="2400" i="1" dirty="0" smtClean="0">
                <a:effectLst/>
                <a:latin typeface="Cambria" pitchFamily="18" charset="0"/>
              </a:rPr>
            </a:br>
            <a:r>
              <a:rPr lang="ru-RU" sz="2400" i="1" dirty="0" smtClean="0">
                <a:effectLst/>
                <a:latin typeface="Cambria" pitchFamily="18" charset="0"/>
              </a:rPr>
              <a:t>Самое </a:t>
            </a:r>
            <a:r>
              <a:rPr lang="ru-RU" sz="2400" i="1" dirty="0">
                <a:effectLst/>
                <a:latin typeface="Cambria" pitchFamily="18" charset="0"/>
              </a:rPr>
              <a:t>воспитание, если желает счастья человеку, должно воспиты­вать его не для счастья, а приготов­лять к труду жизни</a:t>
            </a:r>
            <a:r>
              <a:rPr lang="ru-RU" sz="1800" i="1" dirty="0">
                <a:effectLst/>
                <a:latin typeface="Cambria" pitchFamily="18" charset="0"/>
              </a:rPr>
              <a:t>.</a:t>
            </a:r>
            <a:br>
              <a:rPr lang="ru-RU" sz="1800" i="1" dirty="0">
                <a:effectLst/>
                <a:latin typeface="Cambria" pitchFamily="18" charset="0"/>
              </a:rPr>
            </a:br>
            <a:r>
              <a:rPr lang="ru-RU" sz="1800" i="1" dirty="0">
                <a:effectLst/>
                <a:latin typeface="Cambria" pitchFamily="18" charset="0"/>
              </a:rPr>
              <a:t>КД Ушинский</a:t>
            </a:r>
            <a:br>
              <a:rPr lang="ru-RU" sz="1800" i="1" dirty="0">
                <a:effectLst/>
                <a:latin typeface="Cambria" pitchFamily="18" charset="0"/>
              </a:rPr>
            </a:br>
            <a:endParaRPr lang="ru-RU" sz="1800" i="1" dirty="0">
              <a:latin typeface="Cambria" pitchFamily="18" charset="0"/>
            </a:endParaRPr>
          </a:p>
        </p:txBody>
      </p:sp>
      <p:pic>
        <p:nvPicPr>
          <p:cNvPr id="4" name="Объект 3" descr="F:\DCIM\101MSDCF\DSC0159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024336" cy="223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DCIM\101MSDCF\DSC011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16832"/>
            <a:ext cx="3004185" cy="225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Мама папа я-счастливая семья\DSC0169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16832"/>
            <a:ext cx="2583180" cy="225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мамка\Фотки\DSC005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136281"/>
            <a:ext cx="2880320" cy="217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SCF275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82231"/>
            <a:ext cx="2743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108_FUJI\DSCF823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286" y="4167907"/>
            <a:ext cx="2974975" cy="1971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5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>
                <a:effectLst/>
              </a:rPr>
              <a:t>П</a:t>
            </a:r>
            <a:r>
              <a:rPr lang="ru-RU" dirty="0" smtClean="0">
                <a:effectLst/>
              </a:rPr>
              <a:t>рофилактика </a:t>
            </a:r>
            <a:r>
              <a:rPr lang="ru-RU" dirty="0">
                <a:effectLst/>
              </a:rPr>
              <a:t>психофизических и эмоциональных </a:t>
            </a:r>
            <a:r>
              <a:rPr lang="ru-RU" dirty="0" smtClean="0">
                <a:effectLst/>
              </a:rPr>
              <a:t>нагрузок.</a:t>
            </a:r>
            <a:endParaRPr lang="ru-RU" dirty="0"/>
          </a:p>
        </p:txBody>
      </p:sp>
      <p:pic>
        <p:nvPicPr>
          <p:cNvPr id="4" name="Объект 3" descr="F:\109_FUJI\DSCF966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1138"/>
            <a:ext cx="3024336" cy="259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109_FUJI\DSCF96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19" y="1503075"/>
            <a:ext cx="2945447" cy="2077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109_FUJI\DSCF96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35" y="3068960"/>
            <a:ext cx="2626995" cy="196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сенсорка\IMG_20170201_1147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4970624"/>
            <a:ext cx="3108960" cy="197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21" y="4914263"/>
            <a:ext cx="27987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674" y="3573016"/>
            <a:ext cx="306705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F:\сенсорка\IMG_20170201_12105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85" y="1353539"/>
            <a:ext cx="2938145" cy="16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F:\сенсорка\IMG_20170201_11563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8" y="4053845"/>
            <a:ext cx="2630682" cy="2153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97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2343" y="188640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77" y="1850961"/>
            <a:ext cx="2627604" cy="196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F:\фото\DSCF35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757170" cy="206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913019"/>
            <a:ext cx="2757170" cy="201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F:\108_FUJI\DSCF81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98" y="3894341"/>
            <a:ext cx="2592288" cy="203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26874"/>
            <a:ext cx="2805807" cy="209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67343"/>
            <a:ext cx="2752005" cy="206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1" y="476672"/>
            <a:ext cx="7990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latin typeface="Calibri" pitchFamily="34" charset="0"/>
                <a:cs typeface="Calibri" pitchFamily="34" charset="0"/>
              </a:rPr>
              <a:t>Назначение человека — в разумной деятельности.</a:t>
            </a:r>
            <a:r>
              <a:rPr lang="ru-RU" sz="2400" i="1" dirty="0">
                <a:latin typeface="Calibri" pitchFamily="34" charset="0"/>
                <a:cs typeface="Calibri" pitchFamily="34" charset="0"/>
              </a:rPr>
              <a:t/>
            </a:r>
            <a:br>
              <a:rPr lang="ru-RU" sz="2400" i="1" dirty="0">
                <a:latin typeface="Calibri" pitchFamily="34" charset="0"/>
                <a:cs typeface="Calibri" pitchFamily="34" charset="0"/>
              </a:rPr>
            </a:br>
            <a:r>
              <a:rPr lang="ru-RU" sz="2400" i="1" dirty="0">
                <a:latin typeface="Calibri" pitchFamily="34" charset="0"/>
                <a:cs typeface="Calibri" pitchFamily="34" charset="0"/>
              </a:rPr>
              <a:t>(Аристотель)</a:t>
            </a:r>
          </a:p>
        </p:txBody>
      </p:sp>
    </p:spTree>
    <p:extLst>
      <p:ext uri="{BB962C8B-B14F-4D97-AF65-F5344CB8AC3E}">
        <p14:creationId xmlns:p14="http://schemas.microsoft.com/office/powerpoint/2010/main" val="170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700" dirty="0" smtClean="0">
                <a:effectLst/>
              </a:rPr>
              <a:t>Каждый</a:t>
            </a:r>
            <a:r>
              <a:rPr lang="ru-RU" sz="2700" dirty="0">
                <a:effectLst/>
              </a:rPr>
              <a:t>, достойный называться человеком, должен иметь охоту и способность к труду.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i="1" dirty="0">
                <a:effectLst/>
              </a:rPr>
              <a:t>(</a:t>
            </a:r>
            <a:r>
              <a:rPr lang="ru-RU" sz="2700" i="1" dirty="0" err="1">
                <a:effectLst/>
              </a:rPr>
              <a:t>Смайлс</a:t>
            </a:r>
            <a:r>
              <a:rPr lang="ru-RU" sz="2700" i="1" dirty="0">
                <a:effectLst/>
              </a:rPr>
              <a:t> С.)</a:t>
            </a:r>
            <a:endParaRPr lang="ru-RU" sz="2700" dirty="0">
              <a:effectLst/>
            </a:endParaRPr>
          </a:p>
        </p:txBody>
      </p:sp>
      <p:pic>
        <p:nvPicPr>
          <p:cNvPr id="4" name="Объект 3" descr="F:\фото Л.Н\DSCF306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521364" cy="324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32496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F:\фото Л.Н\DSCF29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344" y="4258250"/>
            <a:ext cx="2689860" cy="201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54" y="4677725"/>
            <a:ext cx="2880320" cy="215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F:\DSCF468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" y="4389060"/>
            <a:ext cx="2515235" cy="188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Новая папка\DSCF317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74" y="2914486"/>
            <a:ext cx="2689860" cy="2017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6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Профессиональная ориентация, как многоаспектная система, имеет сегодня социальный, экономический, психолого-педагогический, медико-физиологический аспекты и играет важную роль в формировании профессионального самоопределения личности учащегося, что является одной из главных задач  в современной школе.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endParaRPr lang="ru-RU" sz="27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7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400" b="1" dirty="0" smtClean="0">
              <a:latin typeface="Lucida Sans Unicode" pitchFamily="34" charset="0"/>
            </a:endParaRPr>
          </a:p>
          <a:p>
            <a:endParaRPr lang="ru-RU" sz="2400" b="1" dirty="0" smtClean="0">
              <a:latin typeface="Lucida Sans Unicode" pitchFamily="34" charset="0"/>
            </a:endParaRPr>
          </a:p>
          <a:p>
            <a:r>
              <a:rPr lang="ru-RU" sz="2400" b="1" dirty="0" smtClean="0">
                <a:latin typeface="Lucida Sans Unicode" pitchFamily="34" charset="0"/>
              </a:rPr>
              <a:t> </a:t>
            </a:r>
            <a:r>
              <a:rPr lang="ru-RU" sz="2400" b="1" i="1" dirty="0" smtClean="0">
                <a:latin typeface="Cambria" pitchFamily="18" charset="0"/>
                <a:ea typeface="Cambria Math" pitchFamily="18" charset="0"/>
              </a:rPr>
              <a:t>В современном обществе все более актуальной становится проблема создания условий для успешного профессионального самоопределения выпускников средних общеобразовательных учебных заведений. Ее важнейший аспект - организация сопровождения профессионального самоопределения учащихся с учетом их способностей и интересов, а также потребности общества</a:t>
            </a:r>
            <a:r>
              <a:rPr lang="ru-RU" sz="2400" i="1" dirty="0" smtClean="0">
                <a:latin typeface="Cambria" pitchFamily="18" charset="0"/>
                <a:ea typeface="Cambria Math" pitchFamily="18" charset="0"/>
              </a:rPr>
              <a:t>. </a:t>
            </a:r>
            <a:endParaRPr lang="ru-RU" i="1" dirty="0">
              <a:latin typeface="Cambria" pitchFamily="18" charset="0"/>
              <a:ea typeface="Cambria Math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r"/>
            <a:r>
              <a:rPr lang="ru-RU" sz="2400" i="1" dirty="0" smtClean="0">
                <a:latin typeface="Candara" pitchFamily="34" charset="0"/>
              </a:rPr>
              <a:t/>
            </a:r>
            <a:br>
              <a:rPr lang="ru-RU" sz="2400" i="1" dirty="0" smtClean="0">
                <a:latin typeface="Candara" pitchFamily="34" charset="0"/>
              </a:rPr>
            </a:br>
            <a:r>
              <a:rPr lang="ru-RU" sz="2400" i="1" dirty="0" smtClean="0">
                <a:latin typeface="Candara" pitchFamily="34" charset="0"/>
              </a:rPr>
              <a:t>Самое воспитание, если желает счастья человеку, должно воспитывать его не для счастья, а приготовлять к труду жизни.</a:t>
            </a:r>
            <a:br>
              <a:rPr lang="ru-RU" sz="2400" i="1" dirty="0" smtClean="0">
                <a:latin typeface="Candara" pitchFamily="34" charset="0"/>
              </a:rPr>
            </a:br>
            <a:r>
              <a:rPr lang="ru-RU" sz="2400" i="1" dirty="0" smtClean="0">
                <a:latin typeface="Candara" pitchFamily="34" charset="0"/>
              </a:rPr>
              <a:t>КД Ушинский</a:t>
            </a:r>
            <a:endParaRPr lang="ru-RU" sz="2400" i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90195" marR="145415">
              <a:lnSpc>
                <a:spcPct val="115000"/>
              </a:lnSpc>
              <a:spcBef>
                <a:spcPts val="455"/>
              </a:spcBef>
            </a:pPr>
            <a:r>
              <a:rPr lang="ru-RU" sz="2800" b="1" dirty="0">
                <a:solidFill>
                  <a:srgbClr val="CC0000"/>
                </a:solidFill>
                <a:latin typeface="Times New Roman"/>
                <a:ea typeface="Times New Roman"/>
                <a:cs typeface="Times New Roman"/>
              </a:rPr>
              <a:t>■</a:t>
            </a:r>
            <a:r>
              <a:rPr lang="ru-RU" sz="2800" b="1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  Друзья, берегите минуту и час</a:t>
            </a:r>
            <a:br>
              <a:rPr lang="ru-RU" sz="2800" b="1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    Любого из школьных дней!</a:t>
            </a:r>
            <a:br>
              <a:rPr lang="ru-RU" sz="2800" b="1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    Пусть станет профессором каждый из вас</a:t>
            </a:r>
            <a:br>
              <a:rPr lang="ru-RU" sz="2800" b="1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    В профессии нужной своей.</a:t>
            </a:r>
            <a:br>
              <a:rPr lang="ru-RU" sz="2800" b="1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    </a:t>
            </a:r>
            <a:r>
              <a:rPr lang="ru-RU" sz="2800" i="1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(М. Раскатов.)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 smtClean="0"/>
          </a:p>
          <a:p>
            <a:endParaRPr lang="ru-RU" dirty="0"/>
          </a:p>
          <a:p>
            <a:pPr marL="290195" marR="145415" lvl="0" algn="r">
              <a:lnSpc>
                <a:spcPct val="115000"/>
              </a:lnSpc>
              <a:spcBef>
                <a:spcPts val="455"/>
              </a:spcBef>
              <a:buClr>
                <a:srgbClr val="2DA2BF"/>
              </a:buClr>
            </a:pPr>
            <a:endParaRPr lang="ru-RU" sz="2800" i="1" dirty="0" smtClean="0">
              <a:solidFill>
                <a:srgbClr val="000080"/>
              </a:solidFill>
              <a:latin typeface="Times New Roman"/>
              <a:ea typeface="Calibri"/>
              <a:cs typeface="Times New Roman"/>
            </a:endParaRPr>
          </a:p>
          <a:p>
            <a:pPr marL="290195" marR="145415" lvl="0" algn="r">
              <a:lnSpc>
                <a:spcPct val="115000"/>
              </a:lnSpc>
              <a:spcBef>
                <a:spcPts val="455"/>
              </a:spcBef>
              <a:buClr>
                <a:srgbClr val="2DA2BF"/>
              </a:buClr>
            </a:pPr>
            <a:r>
              <a:rPr lang="ru-RU" sz="2800" i="1" dirty="0" smtClean="0">
                <a:solidFill>
                  <a:srgbClr val="000080"/>
                </a:solidFill>
                <a:latin typeface="Times New Roman"/>
                <a:ea typeface="Calibri"/>
                <a:cs typeface="Times New Roman"/>
              </a:rPr>
              <a:t>Спасибо </a:t>
            </a:r>
            <a:r>
              <a:rPr lang="ru-RU" sz="2800" i="1" dirty="0">
                <a:solidFill>
                  <a:srgbClr val="000080"/>
                </a:solidFill>
                <a:latin typeface="Times New Roman"/>
                <a:ea typeface="Calibri"/>
                <a:cs typeface="Times New Roman"/>
              </a:rPr>
              <a:t>за внимание!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8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latin typeface="Cambria" pitchFamily="18" charset="0"/>
              </a:rPr>
              <a:t>такой же естественный этап развития каждого человека, как первые шаги и первые слова. Это – в том случае, если ребенок развивается нормально, окружен любовью и заботой. Психологическая готовность  ребенка к выбору профессии во многом зависит от взрослых. Если ребенку созданы нормальные условия для его личностного развития, то в подростковом возрасте решение о выборе профессии принимается легко и естественно</a:t>
            </a:r>
            <a:r>
              <a:rPr lang="ru-RU" dirty="0" smtClean="0">
                <a:latin typeface="Cambria" pitchFamily="18" charset="0"/>
              </a:rPr>
              <a:t>.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i="1" dirty="0" smtClean="0">
                <a:latin typeface="Candara" pitchFamily="34" charset="0"/>
              </a:rPr>
              <a:t>Выбор профессии -</a:t>
            </a:r>
            <a:endParaRPr lang="ru-RU" i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atin typeface="Cambria" pitchFamily="18" charset="0"/>
              </a:rPr>
              <a:t>создание эффективной системы профессионального сопровождения учащихся в соответствии с их способностями, интересами и запросами рынка труда.</a:t>
            </a:r>
          </a:p>
          <a:p>
            <a:r>
              <a:rPr lang="ru-RU" sz="2800" i="1" dirty="0" smtClean="0">
                <a:latin typeface="Cambria" pitchFamily="18" charset="0"/>
              </a:rPr>
              <a:t>формирования у учащихся профессионального самоопределения, </a:t>
            </a:r>
            <a:endParaRPr lang="en-GB" sz="2800" i="1" dirty="0" smtClean="0">
              <a:latin typeface="Cambria" pitchFamily="18" charset="0"/>
            </a:endParaRPr>
          </a:p>
          <a:p>
            <a:r>
              <a:rPr lang="ru-RU" sz="2800" i="1" dirty="0" smtClean="0">
                <a:latin typeface="Cambria" pitchFamily="18" charset="0"/>
              </a:rPr>
              <a:t>выработка сознательного отношения к труду.</a:t>
            </a:r>
          </a:p>
          <a:p>
            <a:pPr>
              <a:buNone/>
            </a:pPr>
            <a:endParaRPr lang="ru-RU" sz="2800" dirty="0">
              <a:latin typeface="Cambr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i="1" dirty="0" smtClean="0">
                <a:latin typeface="Candara" pitchFamily="34" charset="0"/>
              </a:rPr>
              <a:t>Главные цели: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797152"/>
            <a:ext cx="2771800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>
                <a:latin typeface="Cambria" pitchFamily="18" charset="0"/>
              </a:rPr>
              <a:t>Формирование внутренней готовности к профессиональной деятельности,</a:t>
            </a:r>
          </a:p>
          <a:p>
            <a:r>
              <a:rPr lang="ru-RU" i="1" dirty="0" smtClean="0">
                <a:latin typeface="Cambria" pitchFamily="18" charset="0"/>
              </a:rPr>
              <a:t> положительного отношения к труду, целеустремленности,</a:t>
            </a:r>
          </a:p>
          <a:p>
            <a:r>
              <a:rPr lang="ru-RU" i="1" dirty="0" smtClean="0">
                <a:latin typeface="Cambria" pitchFamily="18" charset="0"/>
              </a:rPr>
              <a:t> предприимчивости.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mbria" pitchFamily="18" charset="0"/>
              </a:rPr>
              <a:t>Основными задачами являются: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4" name="Рисунок 3" descr="Как не ошибиться с выбором профессии? Выбирая будущую профессию важно минимиз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3882504" cy="307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428625" y="285750"/>
            <a:ext cx="8429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Lucida Sans Unicode" pitchFamily="34" charset="0"/>
              </a:rPr>
              <a:t> </a:t>
            </a:r>
            <a:r>
              <a:rPr lang="ru-RU" sz="2800" b="1">
                <a:latin typeface="Lucida Sans Unicode" pitchFamily="34" charset="0"/>
              </a:rPr>
              <a:t>Система профориентации является подсистемой общей системы трудовой подготовки</a:t>
            </a:r>
            <a:r>
              <a:rPr lang="ru-RU" sz="2800">
                <a:latin typeface="Lucida Sans Unicode" pitchFamily="34" charset="0"/>
              </a:rPr>
              <a:t> школьников, непрерывного образования и воспитания, цель которых – всестороннее развитие личности, гармоническое раскрытие всех творческих сил и способностей, формирование духовной культуры подрастающего поколения. Она реализуется решением комплекса вышеназванных задач, обеспечивающих профессиональное самоопределение учащихся. </a:t>
            </a:r>
          </a:p>
        </p:txBody>
      </p:sp>
      <p:pic>
        <p:nvPicPr>
          <p:cNvPr id="133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9788" y="5000625"/>
            <a:ext cx="166846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143625" y="214313"/>
            <a:ext cx="2500313" cy="1600200"/>
          </a:xfrm>
          <a:prstGeom prst="rect">
            <a:avLst/>
          </a:prstGeom>
          <a:noFill/>
          <a:ln w="9525" cmpd="dbl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ucida Sans Unicode" pitchFamily="34" charset="0"/>
              </a:rPr>
              <a:t>Формирование элементов духовной культуры в процессе подготовки учащихся к сознательному выбору профессии</a:t>
            </a:r>
            <a:r>
              <a:rPr lang="ru-RU">
                <a:latin typeface="Lucida Sans Unicode" pitchFamily="34" charset="0"/>
              </a:rPr>
              <a:t>. </a:t>
            </a:r>
          </a:p>
        </p:txBody>
      </p:sp>
      <p:sp>
        <p:nvSpPr>
          <p:cNvPr id="11267" name="Прямоугольник 3"/>
          <p:cNvSpPr>
            <a:spLocks noChangeArrowheads="1"/>
          </p:cNvSpPr>
          <p:nvPr/>
        </p:nvSpPr>
        <p:spPr bwMode="auto">
          <a:xfrm>
            <a:off x="3429000" y="2428875"/>
            <a:ext cx="2643188" cy="203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Lucida Sans Unicode" pitchFamily="34" charset="0"/>
              </a:rPr>
              <a:t>Направления, способствующие решению практических вопросов профессионального самоопределения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57188" y="2500313"/>
            <a:ext cx="2357437" cy="2032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Lucida Sans Unicode" pitchFamily="34" charset="0"/>
              </a:rPr>
              <a:t>Система профориентации, вооружающая школьников знаниями для ориентации в мире профессий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500813" y="2428875"/>
            <a:ext cx="2428875" cy="15001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Lucida Sans Unicode" pitchFamily="34" charset="0"/>
              </a:rPr>
              <a:t>Умениями объективно оценивать свои индивидуальные особенности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071563" y="142875"/>
            <a:ext cx="2714625" cy="2032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Lucida Sans Unicode" pitchFamily="34" charset="0"/>
              </a:rPr>
              <a:t>Диагностические методики изучения личности школьников в целях оказания индивидуальной помощи в выборе профессии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715125" y="4714875"/>
            <a:ext cx="2000250" cy="14779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Lucida Sans Unicode" pitchFamily="34" charset="0"/>
              </a:rPr>
              <a:t>Теоретические и методические основы проф. консультации молодежи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143000" y="4929188"/>
            <a:ext cx="2286000" cy="12001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Lucida Sans Unicode" pitchFamily="34" charset="0"/>
              </a:rPr>
              <a:t>Системный подход к профориентации школьников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857625" y="5357813"/>
            <a:ext cx="2143125" cy="12001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Lucida Sans Unicode" pitchFamily="34" charset="0"/>
              </a:rPr>
              <a:t>Общественно-значимые мотивы выбора профессии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3214688" y="2286000"/>
            <a:ext cx="3071812" cy="235743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5286375" y="1571625"/>
            <a:ext cx="857250" cy="785813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>
            <a:off x="3214688" y="2143125"/>
            <a:ext cx="571500" cy="357188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1" idx="2"/>
            <a:endCxn id="5" idx="3"/>
          </p:cNvCxnSpPr>
          <p:nvPr/>
        </p:nvCxnSpPr>
        <p:spPr>
          <a:xfrm rot="10800000" flipV="1">
            <a:off x="2714625" y="3465513"/>
            <a:ext cx="500063" cy="508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2357438" y="4286250"/>
            <a:ext cx="1214437" cy="642938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6215063" y="2857500"/>
            <a:ext cx="285750" cy="214313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5715000" y="4357688"/>
            <a:ext cx="1000125" cy="1000125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1" idx="4"/>
            <a:endCxn id="10" idx="0"/>
          </p:cNvCxnSpPr>
          <p:nvPr/>
        </p:nvCxnSpPr>
        <p:spPr>
          <a:xfrm rot="16200000" flipH="1">
            <a:off x="4483100" y="4911726"/>
            <a:ext cx="714375" cy="1778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785813" y="571500"/>
            <a:ext cx="77152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Lucida Sans Unicode" pitchFamily="34" charset="0"/>
              </a:rPr>
              <a:t>Первый этап - пассивно-поисковый</a:t>
            </a:r>
            <a:r>
              <a:rPr lang="ru-RU" sz="2400">
                <a:latin typeface="Lucida Sans Unicode" pitchFamily="34" charset="0"/>
              </a:rPr>
              <a:t> (этап первичного профессионального выбора) - для учащихся </a:t>
            </a:r>
            <a:r>
              <a:rPr lang="ru-RU" sz="2400" b="1">
                <a:latin typeface="Lucida Sans Unicode" pitchFamily="34" charset="0"/>
              </a:rPr>
              <a:t>1 - 7 классов</a:t>
            </a:r>
            <a:r>
              <a:rPr lang="ru-RU" sz="2400">
                <a:latin typeface="Lucida Sans Unicode" pitchFamily="34" charset="0"/>
              </a:rPr>
              <a:t>. Его цель - развить интересы и способности школьников, создать поля самоактуализации учащихся младших классов и подростков в различных сферах деятельности, сформировать потребности ребят в профессиональном самоопределении. </a:t>
            </a:r>
            <a:r>
              <a:rPr lang="ru-RU">
                <a:latin typeface="Lucida Sans Unicode" pitchFamily="34" charset="0"/>
              </a:rPr>
              <a:t/>
            </a:r>
            <a:br>
              <a:rPr lang="ru-RU">
                <a:latin typeface="Lucida Sans Unicode" pitchFamily="34" charset="0"/>
              </a:rPr>
            </a:br>
            <a:r>
              <a:rPr lang="ru-RU">
                <a:latin typeface="Lucida Sans Unicode" pitchFamily="34" charset="0"/>
              </a:rPr>
              <a:t/>
            </a:r>
            <a:br>
              <a:rPr lang="ru-RU">
                <a:latin typeface="Lucida Sans Unicode" pitchFamily="34" charset="0"/>
              </a:rPr>
            </a:br>
            <a:endParaRPr lang="ru-RU">
              <a:latin typeface="Lucida Sans Unicode" pitchFamily="34" charset="0"/>
            </a:endParaRPr>
          </a:p>
        </p:txBody>
      </p:sp>
      <p:pic>
        <p:nvPicPr>
          <p:cNvPr id="8" name="Рисунок 7" descr="D:\мамка\ФОТО\DSC038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233" y="3794100"/>
            <a:ext cx="246255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278" y="3501008"/>
            <a:ext cx="3729930" cy="20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74" y="5123383"/>
            <a:ext cx="2921000" cy="173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F:\109_FUJI\DSCF98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2174" y="3794100"/>
            <a:ext cx="2232248" cy="220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714375" y="500063"/>
            <a:ext cx="7643813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Lucida Sans Unicode" pitchFamily="34" charset="0"/>
              </a:rPr>
              <a:t>Второй этап - активно-поисковый - для учащихся 8-9 классов. </a:t>
            </a:r>
            <a:br>
              <a:rPr lang="ru-RU" sz="2800" b="1">
                <a:latin typeface="Lucida Sans Unicode" pitchFamily="34" charset="0"/>
              </a:rPr>
            </a:br>
            <a:r>
              <a:rPr lang="ru-RU" sz="2800">
                <a:latin typeface="Lucida Sans Unicode" pitchFamily="34" charset="0"/>
              </a:rPr>
              <a:t>Его цель - помочь подросткам сформулировать конкретные личностные задачи профессионального и личностного самоопределения и обеспечить психолого-педагогическое сопровождение выбора выпускников основной общей школы (9-го класса). </a:t>
            </a:r>
            <a:r>
              <a:rPr lang="ru-RU">
                <a:latin typeface="Lucida Sans Unicode" pitchFamily="34" charset="0"/>
              </a:rPr>
              <a:t/>
            </a:r>
            <a:br>
              <a:rPr lang="ru-RU">
                <a:latin typeface="Lucida Sans Unicode" pitchFamily="34" charset="0"/>
              </a:rPr>
            </a:br>
            <a:endParaRPr lang="ru-RU">
              <a:latin typeface="Lucida Sans Unicode" pitchFamily="34" charset="0"/>
            </a:endParaRPr>
          </a:p>
        </p:txBody>
      </p:sp>
      <p:pic>
        <p:nvPicPr>
          <p:cNvPr id="5" name="Рисунок 4" descr="C:\Documents and Settings\User\Рабочий стол\фотоаппарат\101MSDCF\DSC016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539421"/>
            <a:ext cx="2520280" cy="173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лн\DSCF87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37" y="4539419"/>
            <a:ext cx="2592288" cy="169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Новая папка (2)\DSCF349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80624"/>
            <a:ext cx="2634060" cy="1697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520</TotalTime>
  <Words>500</Words>
  <Application>Microsoft Office PowerPoint</Application>
  <PresentationFormat>Экран (4:3)</PresentationFormat>
  <Paragraphs>49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Профориентационная  работа в МОБУ СОШ с.Ермекеево</vt:lpstr>
      <vt:lpstr> Самое воспитание, если желает счастья человеку, должно воспитывать его не для счастья, а приготовлять к труду жизни. КД Ушинский</vt:lpstr>
      <vt:lpstr>  Выбор профессии -</vt:lpstr>
      <vt:lpstr>Главные цели:</vt:lpstr>
      <vt:lpstr>Основными задачами являются: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 профориентационной работы в  школе:</vt:lpstr>
      <vt:lpstr>Проведение информационно-просветительской работы</vt:lpstr>
      <vt:lpstr> Не профессия выбирает человека, а человек профессию. (Сократ.). </vt:lpstr>
      <vt:lpstr> Самое воспитание, если желает счастья человеку, должно воспиты­вать его не для счастья, а приготов­лять к труду жизни. КД Ушинский </vt:lpstr>
      <vt:lpstr> Профилактика психофизических и эмоциональных нагрузок.</vt:lpstr>
      <vt:lpstr>  </vt:lpstr>
      <vt:lpstr>Каждый, достойный называться человеком, должен иметь охоту и способность к труду. (Смайлс С.)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Профориентационная  работа в МОБУ СОШ с.Ермекеево</dc:title>
  <cp:lastModifiedBy>Admin</cp:lastModifiedBy>
  <cp:revision>38</cp:revision>
  <dcterms:modified xsi:type="dcterms:W3CDTF">2017-02-02T08:03:03Z</dcterms:modified>
</cp:coreProperties>
</file>